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18288000" cy="10287000"/>
  <p:notesSz cx="6858000" cy="9144000"/>
  <p:embeddedFontLst>
    <p:embeddedFont>
      <p:font typeface="Montserrat" charset="1" panose="00000500000000000000"/>
      <p:regular r:id="rId14"/>
    </p:embeddedFont>
    <p:embeddedFont>
      <p:font typeface="Montserrat Bold" charset="1" panose="00000800000000000000"/>
      <p:regular r:id="rId15"/>
    </p:embeddedFont>
    <p:embeddedFont>
      <p:font typeface="Be Vietnam Medium" charset="1" panose="00000600000000000000"/>
      <p:regular r:id="rId16"/>
    </p:embeddedFont>
    <p:embeddedFont>
      <p:font typeface="Montserrat Medium" charset="1" panose="00000600000000000000"/>
      <p:regular r:id="rId17"/>
    </p:embeddedFont>
    <p:embeddedFont>
      <p:font typeface="Be Vietnam" charset="1" panose="00000500000000000000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7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jpeg" Type="http://schemas.openxmlformats.org/officeDocument/2006/relationships/image"/><Relationship Id="rId3" Target="../media/image9.png" Type="http://schemas.openxmlformats.org/officeDocument/2006/relationships/image"/><Relationship Id="rId4" Target="../media/image10.png" Type="http://schemas.openxmlformats.org/officeDocument/2006/relationships/image"/><Relationship Id="rId5" Target="../media/image11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6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396053" y="0"/>
            <a:ext cx="7891947" cy="10287000"/>
            <a:chOff x="0" y="0"/>
            <a:chExt cx="811146" cy="105731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1146" cy="1057313"/>
            </a:xfrm>
            <a:custGeom>
              <a:avLst/>
              <a:gdLst/>
              <a:ahLst/>
              <a:cxnLst/>
              <a:rect r="r" b="b" t="t" l="l"/>
              <a:pathLst>
                <a:path h="1057313" w="811146">
                  <a:moveTo>
                    <a:pt x="0" y="0"/>
                  </a:moveTo>
                  <a:lnTo>
                    <a:pt x="811146" y="0"/>
                  </a:lnTo>
                  <a:lnTo>
                    <a:pt x="811146" y="1057313"/>
                  </a:lnTo>
                  <a:lnTo>
                    <a:pt x="0" y="1057313"/>
                  </a:lnTo>
                  <a:close/>
                </a:path>
              </a:pathLst>
            </a:custGeom>
            <a:blipFill>
              <a:blip r:embed="rId2"/>
              <a:stretch>
                <a:fillRect l="0" t="-7574" r="0" b="-7574"/>
              </a:stretch>
            </a:blip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850143" y="8628630"/>
            <a:ext cx="3757685" cy="6478768"/>
          </a:xfrm>
          <a:custGeom>
            <a:avLst/>
            <a:gdLst/>
            <a:ahLst/>
            <a:cxnLst/>
            <a:rect r="r" b="b" t="t" l="l"/>
            <a:pathLst>
              <a:path h="6478768" w="3757685">
                <a:moveTo>
                  <a:pt x="0" y="0"/>
                </a:moveTo>
                <a:lnTo>
                  <a:pt x="3757686" y="0"/>
                </a:lnTo>
                <a:lnTo>
                  <a:pt x="3757686" y="6478768"/>
                </a:lnTo>
                <a:lnTo>
                  <a:pt x="0" y="647876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01261" y="590784"/>
            <a:ext cx="1142637" cy="1414553"/>
          </a:xfrm>
          <a:custGeom>
            <a:avLst/>
            <a:gdLst/>
            <a:ahLst/>
            <a:cxnLst/>
            <a:rect r="r" b="b" t="t" l="l"/>
            <a:pathLst>
              <a:path h="1414553" w="1142637">
                <a:moveTo>
                  <a:pt x="0" y="0"/>
                </a:moveTo>
                <a:lnTo>
                  <a:pt x="1142637" y="0"/>
                </a:lnTo>
                <a:lnTo>
                  <a:pt x="1142637" y="1414553"/>
                </a:lnTo>
                <a:lnTo>
                  <a:pt x="0" y="14145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true" rot="0">
            <a:off x="6638368" y="-4473430"/>
            <a:ext cx="3757685" cy="6478768"/>
          </a:xfrm>
          <a:custGeom>
            <a:avLst/>
            <a:gdLst/>
            <a:ahLst/>
            <a:cxnLst/>
            <a:rect r="r" b="b" t="t" l="l"/>
            <a:pathLst>
              <a:path h="6478768" w="3757685">
                <a:moveTo>
                  <a:pt x="0" y="6478767"/>
                </a:moveTo>
                <a:lnTo>
                  <a:pt x="3757685" y="6478767"/>
                </a:lnTo>
                <a:lnTo>
                  <a:pt x="3757685" y="0"/>
                </a:lnTo>
                <a:lnTo>
                  <a:pt x="0" y="0"/>
                </a:lnTo>
                <a:lnTo>
                  <a:pt x="0" y="6478767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5988022" y="8628630"/>
            <a:ext cx="3757685" cy="6478768"/>
          </a:xfrm>
          <a:custGeom>
            <a:avLst/>
            <a:gdLst/>
            <a:ahLst/>
            <a:cxnLst/>
            <a:rect r="r" b="b" t="t" l="l"/>
            <a:pathLst>
              <a:path h="6478768" w="3757685">
                <a:moveTo>
                  <a:pt x="0" y="0"/>
                </a:moveTo>
                <a:lnTo>
                  <a:pt x="3757685" y="0"/>
                </a:lnTo>
                <a:lnTo>
                  <a:pt x="3757685" y="6478768"/>
                </a:lnTo>
                <a:lnTo>
                  <a:pt x="0" y="647876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35993" y="2723280"/>
            <a:ext cx="9342438" cy="4250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337"/>
              </a:lnSpc>
            </a:pPr>
            <a:r>
              <a:rPr lang="en-US" sz="7649" spc="1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Repositories as a Key Infrastructure for Research Support.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01261" y="7799481"/>
            <a:ext cx="7218416" cy="3054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02"/>
              </a:lnSpc>
            </a:pPr>
            <a:r>
              <a:rPr lang="en-US" sz="2235" spc="3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Patricia Riba - IE University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6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020923" y="6734602"/>
            <a:ext cx="6984965" cy="1705722"/>
            <a:chOff x="0" y="0"/>
            <a:chExt cx="2006522" cy="48999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006522" cy="489991"/>
            </a:xfrm>
            <a:custGeom>
              <a:avLst/>
              <a:gdLst/>
              <a:ahLst/>
              <a:cxnLst/>
              <a:rect r="r" b="b" t="t" l="l"/>
              <a:pathLst>
                <a:path h="489991" w="2006522">
                  <a:moveTo>
                    <a:pt x="38793" y="0"/>
                  </a:moveTo>
                  <a:lnTo>
                    <a:pt x="1967729" y="0"/>
                  </a:lnTo>
                  <a:cubicBezTo>
                    <a:pt x="1978017" y="0"/>
                    <a:pt x="1987884" y="4087"/>
                    <a:pt x="1995160" y="11362"/>
                  </a:cubicBezTo>
                  <a:cubicBezTo>
                    <a:pt x="2002435" y="18637"/>
                    <a:pt x="2006522" y="28504"/>
                    <a:pt x="2006522" y="38793"/>
                  </a:cubicBezTo>
                  <a:lnTo>
                    <a:pt x="2006522" y="451198"/>
                  </a:lnTo>
                  <a:cubicBezTo>
                    <a:pt x="2006522" y="461486"/>
                    <a:pt x="2002435" y="471353"/>
                    <a:pt x="1995160" y="478629"/>
                  </a:cubicBezTo>
                  <a:cubicBezTo>
                    <a:pt x="1987884" y="485904"/>
                    <a:pt x="1978017" y="489991"/>
                    <a:pt x="1967729" y="489991"/>
                  </a:cubicBezTo>
                  <a:lnTo>
                    <a:pt x="38793" y="489991"/>
                  </a:lnTo>
                  <a:cubicBezTo>
                    <a:pt x="28504" y="489991"/>
                    <a:pt x="18637" y="485904"/>
                    <a:pt x="11362" y="478629"/>
                  </a:cubicBezTo>
                  <a:cubicBezTo>
                    <a:pt x="4087" y="471353"/>
                    <a:pt x="0" y="461486"/>
                    <a:pt x="0" y="451198"/>
                  </a:cubicBezTo>
                  <a:lnTo>
                    <a:pt x="0" y="38793"/>
                  </a:lnTo>
                  <a:cubicBezTo>
                    <a:pt x="0" y="28504"/>
                    <a:pt x="4087" y="18637"/>
                    <a:pt x="11362" y="11362"/>
                  </a:cubicBezTo>
                  <a:cubicBezTo>
                    <a:pt x="18637" y="4087"/>
                    <a:pt x="28504" y="0"/>
                    <a:pt x="38793" y="0"/>
                  </a:cubicBezTo>
                  <a:close/>
                </a:path>
              </a:pathLst>
            </a:custGeom>
            <a:solidFill>
              <a:srgbClr val="D4E5F7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28575"/>
              <a:ext cx="2006522" cy="5185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43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2020923" y="4582799"/>
            <a:ext cx="6984965" cy="1705722"/>
            <a:chOff x="0" y="0"/>
            <a:chExt cx="2006522" cy="48999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006522" cy="489991"/>
            </a:xfrm>
            <a:custGeom>
              <a:avLst/>
              <a:gdLst/>
              <a:ahLst/>
              <a:cxnLst/>
              <a:rect r="r" b="b" t="t" l="l"/>
              <a:pathLst>
                <a:path h="489991" w="2006522">
                  <a:moveTo>
                    <a:pt x="38793" y="0"/>
                  </a:moveTo>
                  <a:lnTo>
                    <a:pt x="1967729" y="0"/>
                  </a:lnTo>
                  <a:cubicBezTo>
                    <a:pt x="1978017" y="0"/>
                    <a:pt x="1987884" y="4087"/>
                    <a:pt x="1995160" y="11362"/>
                  </a:cubicBezTo>
                  <a:cubicBezTo>
                    <a:pt x="2002435" y="18637"/>
                    <a:pt x="2006522" y="28504"/>
                    <a:pt x="2006522" y="38793"/>
                  </a:cubicBezTo>
                  <a:lnTo>
                    <a:pt x="2006522" y="451198"/>
                  </a:lnTo>
                  <a:cubicBezTo>
                    <a:pt x="2006522" y="461486"/>
                    <a:pt x="2002435" y="471353"/>
                    <a:pt x="1995160" y="478629"/>
                  </a:cubicBezTo>
                  <a:cubicBezTo>
                    <a:pt x="1987884" y="485904"/>
                    <a:pt x="1978017" y="489991"/>
                    <a:pt x="1967729" y="489991"/>
                  </a:cubicBezTo>
                  <a:lnTo>
                    <a:pt x="38793" y="489991"/>
                  </a:lnTo>
                  <a:cubicBezTo>
                    <a:pt x="28504" y="489991"/>
                    <a:pt x="18637" y="485904"/>
                    <a:pt x="11362" y="478629"/>
                  </a:cubicBezTo>
                  <a:cubicBezTo>
                    <a:pt x="4087" y="471353"/>
                    <a:pt x="0" y="461486"/>
                    <a:pt x="0" y="451198"/>
                  </a:cubicBezTo>
                  <a:lnTo>
                    <a:pt x="0" y="38793"/>
                  </a:lnTo>
                  <a:cubicBezTo>
                    <a:pt x="0" y="28504"/>
                    <a:pt x="4087" y="18637"/>
                    <a:pt x="11362" y="11362"/>
                  </a:cubicBezTo>
                  <a:cubicBezTo>
                    <a:pt x="18637" y="4087"/>
                    <a:pt x="28504" y="0"/>
                    <a:pt x="38793" y="0"/>
                  </a:cubicBezTo>
                  <a:close/>
                </a:path>
              </a:pathLst>
            </a:custGeom>
            <a:solidFill>
              <a:srgbClr val="0048E1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28575"/>
              <a:ext cx="2006522" cy="5185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43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2279431" y="5271676"/>
            <a:ext cx="6114743" cy="5280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11"/>
              </a:lnSpc>
            </a:pPr>
            <a:r>
              <a:rPr lang="en-US" sz="15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Academic outputs dispersed across multiple platforms, systems and individual spaces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279431" y="4811428"/>
            <a:ext cx="5426858" cy="7555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36"/>
              </a:lnSpc>
            </a:pPr>
            <a:r>
              <a:rPr lang="en-US" sz="2300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Fragmented content</a:t>
            </a:r>
          </a:p>
          <a:p>
            <a:pPr algn="l">
              <a:lnSpc>
                <a:spcPts val="3036"/>
              </a:lnSpc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2279431" y="7449110"/>
            <a:ext cx="6114743" cy="5280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11"/>
              </a:lnSpc>
            </a:pPr>
            <a:r>
              <a:rPr lang="en-US" sz="1599">
                <a:solidFill>
                  <a:srgbClr val="000066"/>
                </a:solidFill>
                <a:latin typeface="Montserrat"/>
                <a:ea typeface="Montserrat"/>
                <a:cs typeface="Montserrat"/>
                <a:sym typeface="Montserrat"/>
              </a:rPr>
              <a:t>Challenges in ensuring sustained access and preservation over time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279431" y="6988862"/>
            <a:ext cx="5426858" cy="3745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36"/>
              </a:lnSpc>
            </a:pPr>
            <a:r>
              <a:rPr lang="en-US" b="true" sz="2300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Limited preservation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9282112" y="4582799"/>
            <a:ext cx="6984965" cy="1705722"/>
            <a:chOff x="0" y="0"/>
            <a:chExt cx="2006522" cy="489991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006522" cy="489991"/>
            </a:xfrm>
            <a:custGeom>
              <a:avLst/>
              <a:gdLst/>
              <a:ahLst/>
              <a:cxnLst/>
              <a:rect r="r" b="b" t="t" l="l"/>
              <a:pathLst>
                <a:path h="489991" w="2006522">
                  <a:moveTo>
                    <a:pt x="38793" y="0"/>
                  </a:moveTo>
                  <a:lnTo>
                    <a:pt x="1967729" y="0"/>
                  </a:lnTo>
                  <a:cubicBezTo>
                    <a:pt x="1978017" y="0"/>
                    <a:pt x="1987884" y="4087"/>
                    <a:pt x="1995160" y="11362"/>
                  </a:cubicBezTo>
                  <a:cubicBezTo>
                    <a:pt x="2002435" y="18637"/>
                    <a:pt x="2006522" y="28504"/>
                    <a:pt x="2006522" y="38793"/>
                  </a:cubicBezTo>
                  <a:lnTo>
                    <a:pt x="2006522" y="451198"/>
                  </a:lnTo>
                  <a:cubicBezTo>
                    <a:pt x="2006522" y="461486"/>
                    <a:pt x="2002435" y="471353"/>
                    <a:pt x="1995160" y="478629"/>
                  </a:cubicBezTo>
                  <a:cubicBezTo>
                    <a:pt x="1987884" y="485904"/>
                    <a:pt x="1978017" y="489991"/>
                    <a:pt x="1967729" y="489991"/>
                  </a:cubicBezTo>
                  <a:lnTo>
                    <a:pt x="38793" y="489991"/>
                  </a:lnTo>
                  <a:cubicBezTo>
                    <a:pt x="28504" y="489991"/>
                    <a:pt x="18637" y="485904"/>
                    <a:pt x="11362" y="478629"/>
                  </a:cubicBezTo>
                  <a:cubicBezTo>
                    <a:pt x="4087" y="471353"/>
                    <a:pt x="0" y="461486"/>
                    <a:pt x="0" y="451198"/>
                  </a:cubicBezTo>
                  <a:lnTo>
                    <a:pt x="0" y="38793"/>
                  </a:lnTo>
                  <a:cubicBezTo>
                    <a:pt x="0" y="28504"/>
                    <a:pt x="4087" y="18637"/>
                    <a:pt x="11362" y="11362"/>
                  </a:cubicBezTo>
                  <a:cubicBezTo>
                    <a:pt x="18637" y="4087"/>
                    <a:pt x="28504" y="0"/>
                    <a:pt x="38793" y="0"/>
                  </a:cubicBezTo>
                  <a:close/>
                </a:path>
              </a:pathLst>
            </a:custGeom>
            <a:solidFill>
              <a:srgbClr val="D4E5F7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28575"/>
              <a:ext cx="2006522" cy="5185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43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9282112" y="6734602"/>
            <a:ext cx="6984965" cy="1705722"/>
            <a:chOff x="0" y="0"/>
            <a:chExt cx="2006522" cy="489991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006522" cy="489991"/>
            </a:xfrm>
            <a:custGeom>
              <a:avLst/>
              <a:gdLst/>
              <a:ahLst/>
              <a:cxnLst/>
              <a:rect r="r" b="b" t="t" l="l"/>
              <a:pathLst>
                <a:path h="489991" w="2006522">
                  <a:moveTo>
                    <a:pt x="38793" y="0"/>
                  </a:moveTo>
                  <a:lnTo>
                    <a:pt x="1967729" y="0"/>
                  </a:lnTo>
                  <a:cubicBezTo>
                    <a:pt x="1978017" y="0"/>
                    <a:pt x="1987884" y="4087"/>
                    <a:pt x="1995160" y="11362"/>
                  </a:cubicBezTo>
                  <a:cubicBezTo>
                    <a:pt x="2002435" y="18637"/>
                    <a:pt x="2006522" y="28504"/>
                    <a:pt x="2006522" y="38793"/>
                  </a:cubicBezTo>
                  <a:lnTo>
                    <a:pt x="2006522" y="451198"/>
                  </a:lnTo>
                  <a:cubicBezTo>
                    <a:pt x="2006522" y="461486"/>
                    <a:pt x="2002435" y="471353"/>
                    <a:pt x="1995160" y="478629"/>
                  </a:cubicBezTo>
                  <a:cubicBezTo>
                    <a:pt x="1987884" y="485904"/>
                    <a:pt x="1978017" y="489991"/>
                    <a:pt x="1967729" y="489991"/>
                  </a:cubicBezTo>
                  <a:lnTo>
                    <a:pt x="38793" y="489991"/>
                  </a:lnTo>
                  <a:cubicBezTo>
                    <a:pt x="28504" y="489991"/>
                    <a:pt x="18637" y="485904"/>
                    <a:pt x="11362" y="478629"/>
                  </a:cubicBezTo>
                  <a:cubicBezTo>
                    <a:pt x="4087" y="471353"/>
                    <a:pt x="0" y="461486"/>
                    <a:pt x="0" y="451198"/>
                  </a:cubicBezTo>
                  <a:lnTo>
                    <a:pt x="0" y="38793"/>
                  </a:lnTo>
                  <a:cubicBezTo>
                    <a:pt x="0" y="28504"/>
                    <a:pt x="4087" y="18637"/>
                    <a:pt x="11362" y="11362"/>
                  </a:cubicBezTo>
                  <a:cubicBezTo>
                    <a:pt x="18637" y="4087"/>
                    <a:pt x="28504" y="0"/>
                    <a:pt x="38793" y="0"/>
                  </a:cubicBezTo>
                  <a:close/>
                </a:path>
              </a:pathLst>
            </a:custGeom>
            <a:solidFill>
              <a:srgbClr val="0048E1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28575"/>
              <a:ext cx="2006522" cy="5185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43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9540621" y="5271676"/>
            <a:ext cx="6114743" cy="5280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11"/>
              </a:lnSpc>
            </a:pPr>
            <a:r>
              <a:rPr lang="en-US" sz="1599">
                <a:solidFill>
                  <a:srgbClr val="000066"/>
                </a:solidFill>
                <a:latin typeface="Montserrat"/>
                <a:ea typeface="Montserrat"/>
                <a:cs typeface="Montserrat"/>
                <a:sym typeface="Montserrat"/>
              </a:rPr>
              <a:t>Dissemination channels focused on visibility rather than long-term preservation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9540621" y="4811428"/>
            <a:ext cx="5426858" cy="3745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36"/>
              </a:lnSpc>
            </a:pPr>
            <a:r>
              <a:rPr lang="en-US" b="true" sz="2300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Short-term platforms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9540621" y="7449110"/>
            <a:ext cx="6114743" cy="5280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11"/>
              </a:lnSpc>
            </a:pPr>
            <a:r>
              <a:rPr lang="en-US" sz="15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Limited institutional oversight over how and where academic knowledge is managed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9540621" y="6988862"/>
            <a:ext cx="5426858" cy="7555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36"/>
              </a:lnSpc>
            </a:pPr>
            <a:r>
              <a:rPr lang="en-US" sz="2300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Lack of institutional control</a:t>
            </a:r>
          </a:p>
          <a:p>
            <a:pPr algn="l">
              <a:lnSpc>
                <a:spcPts val="3036"/>
              </a:lnSpc>
            </a:pPr>
          </a:p>
        </p:txBody>
      </p:sp>
      <p:sp>
        <p:nvSpPr>
          <p:cNvPr name="TextBox 22" id="22"/>
          <p:cNvSpPr txBox="true"/>
          <p:nvPr/>
        </p:nvSpPr>
        <p:spPr>
          <a:xfrm rot="0">
            <a:off x="3830149" y="1000125"/>
            <a:ext cx="10627702" cy="16999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36"/>
              </a:lnSpc>
            </a:pPr>
            <a:r>
              <a:rPr lang="en-US" b="true" sz="5414">
                <a:solidFill>
                  <a:srgbClr val="FFFFFF"/>
                </a:solidFill>
                <a:latin typeface="Be Vietnam Medium"/>
                <a:ea typeface="Be Vietnam Medium"/>
                <a:cs typeface="Be Vietnam Medium"/>
                <a:sym typeface="Be Vietnam Medium"/>
              </a:rPr>
              <a:t>Context: t</a:t>
            </a:r>
            <a:r>
              <a:rPr lang="en-US" b="true" sz="5414">
                <a:solidFill>
                  <a:srgbClr val="FFFFFF"/>
                </a:solidFill>
                <a:latin typeface="Be Vietnam Medium"/>
                <a:ea typeface="Be Vietnam Medium"/>
                <a:cs typeface="Be Vietnam Medium"/>
                <a:sym typeface="Be Vietnam Medium"/>
              </a:rPr>
              <a:t>he problem we are responding to</a:t>
            </a:r>
          </a:p>
        </p:txBody>
      </p:sp>
      <p:grpSp>
        <p:nvGrpSpPr>
          <p:cNvPr name="Group 23" id="23"/>
          <p:cNvGrpSpPr/>
          <p:nvPr/>
        </p:nvGrpSpPr>
        <p:grpSpPr>
          <a:xfrm rot="-9305284">
            <a:off x="-2826257" y="2179602"/>
            <a:ext cx="4155893" cy="4155893"/>
            <a:chOff x="0" y="0"/>
            <a:chExt cx="812800" cy="812800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4E5F7">
                <a:alpha val="45882"/>
              </a:srgbClr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62"/>
                </a:lnSpc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15181354" y="-873868"/>
            <a:ext cx="4155893" cy="4155893"/>
            <a:chOff x="0" y="0"/>
            <a:chExt cx="812800" cy="8128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4E5F7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62"/>
                </a:lnSpc>
              </a:pPr>
            </a:p>
          </p:txBody>
        </p:sp>
      </p:grpSp>
      <p:sp>
        <p:nvSpPr>
          <p:cNvPr name="Freeform 29" id="29"/>
          <p:cNvSpPr/>
          <p:nvPr/>
        </p:nvSpPr>
        <p:spPr>
          <a:xfrm flipH="false" flipV="false" rot="-3944087">
            <a:off x="15534443" y="8357974"/>
            <a:ext cx="4201196" cy="4416500"/>
          </a:xfrm>
          <a:custGeom>
            <a:avLst/>
            <a:gdLst/>
            <a:ahLst/>
            <a:cxnLst/>
            <a:rect r="r" b="b" t="t" l="l"/>
            <a:pathLst>
              <a:path h="4416500" w="4201196">
                <a:moveTo>
                  <a:pt x="0" y="0"/>
                </a:moveTo>
                <a:lnTo>
                  <a:pt x="4201196" y="0"/>
                </a:lnTo>
                <a:lnTo>
                  <a:pt x="4201196" y="4416501"/>
                </a:lnTo>
                <a:lnTo>
                  <a:pt x="0" y="44165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0" id="30"/>
          <p:cNvSpPr txBox="true"/>
          <p:nvPr/>
        </p:nvSpPr>
        <p:spPr>
          <a:xfrm rot="0">
            <a:off x="2893293" y="3064854"/>
            <a:ext cx="12501414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400" b="tru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Visi</a:t>
            </a:r>
            <a:r>
              <a:rPr lang="en-US" b="true" sz="240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bility is not enoughHigh potential for visibility, but fragmented dissemination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4E5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954111" y="7545027"/>
            <a:ext cx="2379778" cy="2379778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5C00">
                <a:alpha val="57647"/>
              </a:srgbClr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43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2402101" y="7545027"/>
            <a:ext cx="2380185" cy="2380185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6BE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43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3502360" y="7545027"/>
            <a:ext cx="2380185" cy="2380185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6BE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43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2574064">
            <a:off x="-1756650" y="8605754"/>
            <a:ext cx="4201196" cy="4416500"/>
          </a:xfrm>
          <a:custGeom>
            <a:avLst/>
            <a:gdLst/>
            <a:ahLst/>
            <a:cxnLst/>
            <a:rect r="r" b="b" t="t" l="l"/>
            <a:pathLst>
              <a:path h="4416500" w="4201196">
                <a:moveTo>
                  <a:pt x="0" y="0"/>
                </a:moveTo>
                <a:lnTo>
                  <a:pt x="4201196" y="0"/>
                </a:lnTo>
                <a:lnTo>
                  <a:pt x="4201196" y="4416501"/>
                </a:lnTo>
                <a:lnTo>
                  <a:pt x="0" y="44165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3944087">
            <a:off x="16658368" y="293"/>
            <a:ext cx="4201196" cy="4416500"/>
          </a:xfrm>
          <a:custGeom>
            <a:avLst/>
            <a:gdLst/>
            <a:ahLst/>
            <a:cxnLst/>
            <a:rect r="r" b="b" t="t" l="l"/>
            <a:pathLst>
              <a:path h="4416500" w="4201196">
                <a:moveTo>
                  <a:pt x="0" y="0"/>
                </a:moveTo>
                <a:lnTo>
                  <a:pt x="4201196" y="0"/>
                </a:lnTo>
                <a:lnTo>
                  <a:pt x="4201196" y="4416501"/>
                </a:lnTo>
                <a:lnTo>
                  <a:pt x="0" y="44165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573289" y="2465996"/>
            <a:ext cx="9141421" cy="4582137"/>
          </a:xfrm>
          <a:custGeom>
            <a:avLst/>
            <a:gdLst/>
            <a:ahLst/>
            <a:cxnLst/>
            <a:rect r="r" b="b" t="t" l="l"/>
            <a:pathLst>
              <a:path h="4582137" w="9141421">
                <a:moveTo>
                  <a:pt x="0" y="0"/>
                </a:moveTo>
                <a:lnTo>
                  <a:pt x="9141422" y="0"/>
                </a:lnTo>
                <a:lnTo>
                  <a:pt x="9141422" y="4582137"/>
                </a:lnTo>
                <a:lnTo>
                  <a:pt x="0" y="458213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2043595" y="754701"/>
            <a:ext cx="14200809" cy="996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572"/>
              </a:lnSpc>
              <a:spcBef>
                <a:spcPct val="0"/>
              </a:spcBef>
            </a:pPr>
            <a:r>
              <a:rPr lang="en-US" sz="7351" spc="-213">
                <a:solidFill>
                  <a:srgbClr val="000066"/>
                </a:solidFill>
                <a:latin typeface="Be Vietnam"/>
                <a:ea typeface="Be Vietnam"/>
                <a:cs typeface="Be Vietnam"/>
                <a:sym typeface="Be Vietnam"/>
              </a:rPr>
              <a:t>The IE Repository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833170" y="8312527"/>
            <a:ext cx="1518047" cy="8166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39"/>
              </a:lnSpc>
            </a:pPr>
            <a:r>
              <a:rPr lang="en-US" sz="1599" b="true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 response to </a:t>
            </a:r>
          </a:p>
          <a:p>
            <a:pPr algn="ctr">
              <a:lnSpc>
                <a:spcPts val="2239"/>
              </a:lnSpc>
            </a:pPr>
            <a:r>
              <a:rPr lang="en-US" sz="1599" b="true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fragm</a:t>
            </a:r>
            <a:r>
              <a:rPr lang="en-US" b="true" sz="1599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ented </a:t>
            </a:r>
          </a:p>
          <a:p>
            <a:pPr algn="ctr">
              <a:lnSpc>
                <a:spcPts val="2239"/>
              </a:lnSpc>
            </a:pPr>
            <a:r>
              <a:rPr lang="en-US" b="true" sz="1599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dissemination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411914" y="8174415"/>
            <a:ext cx="1464171" cy="10928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39"/>
              </a:lnSpc>
            </a:pPr>
            <a:r>
              <a:rPr lang="en-US" sz="1599" b="true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Research, </a:t>
            </a:r>
          </a:p>
          <a:p>
            <a:pPr algn="ctr">
              <a:lnSpc>
                <a:spcPts val="2239"/>
              </a:lnSpc>
            </a:pPr>
            <a:r>
              <a:rPr lang="en-US" sz="1599" b="true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teaching a</a:t>
            </a:r>
            <a:r>
              <a:rPr lang="en-US" b="true" sz="1599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nd </a:t>
            </a:r>
          </a:p>
          <a:p>
            <a:pPr algn="ctr">
              <a:lnSpc>
                <a:spcPts val="2239"/>
              </a:lnSpc>
            </a:pPr>
            <a:r>
              <a:rPr lang="en-US" b="true" sz="1599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institutional</a:t>
            </a:r>
          </a:p>
          <a:p>
            <a:pPr algn="ctr">
              <a:lnSpc>
                <a:spcPts val="2239"/>
              </a:lnSpc>
            </a:pPr>
            <a:r>
              <a:rPr lang="en-US" b="true" sz="1599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knowledge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3715768" y="8450436"/>
            <a:ext cx="1953369" cy="540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39"/>
              </a:lnSpc>
            </a:pPr>
            <a:r>
              <a:rPr lang="en-US" sz="1599" b="true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Long-term access </a:t>
            </a:r>
          </a:p>
          <a:p>
            <a:pPr algn="ctr">
              <a:lnSpc>
                <a:spcPts val="2239"/>
              </a:lnSpc>
            </a:pPr>
            <a:r>
              <a:rPr lang="en-US" sz="1599" b="true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</a:t>
            </a:r>
            <a:r>
              <a:rPr lang="en-US" b="true" sz="1599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nd preservation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727987" y="2503981"/>
            <a:ext cx="12832026" cy="1205332"/>
            <a:chOff x="0" y="0"/>
            <a:chExt cx="3686166" cy="34624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86166" cy="346247"/>
            </a:xfrm>
            <a:custGeom>
              <a:avLst/>
              <a:gdLst/>
              <a:ahLst/>
              <a:cxnLst/>
              <a:rect r="r" b="b" t="t" l="l"/>
              <a:pathLst>
                <a:path h="346247" w="3686166">
                  <a:moveTo>
                    <a:pt x="21116" y="0"/>
                  </a:moveTo>
                  <a:lnTo>
                    <a:pt x="3665049" y="0"/>
                  </a:lnTo>
                  <a:cubicBezTo>
                    <a:pt x="3670650" y="0"/>
                    <a:pt x="3676021" y="2225"/>
                    <a:pt x="3679981" y="6185"/>
                  </a:cubicBezTo>
                  <a:cubicBezTo>
                    <a:pt x="3683941" y="10145"/>
                    <a:pt x="3686166" y="15516"/>
                    <a:pt x="3686166" y="21116"/>
                  </a:cubicBezTo>
                  <a:lnTo>
                    <a:pt x="3686166" y="325131"/>
                  </a:lnTo>
                  <a:cubicBezTo>
                    <a:pt x="3686166" y="336793"/>
                    <a:pt x="3676712" y="346247"/>
                    <a:pt x="3665049" y="346247"/>
                  </a:cubicBezTo>
                  <a:lnTo>
                    <a:pt x="21116" y="346247"/>
                  </a:lnTo>
                  <a:cubicBezTo>
                    <a:pt x="15516" y="346247"/>
                    <a:pt x="10145" y="344022"/>
                    <a:pt x="6185" y="340062"/>
                  </a:cubicBezTo>
                  <a:cubicBezTo>
                    <a:pt x="2225" y="336102"/>
                    <a:pt x="0" y="330731"/>
                    <a:pt x="0" y="325131"/>
                  </a:cubicBezTo>
                  <a:lnTo>
                    <a:pt x="0" y="21116"/>
                  </a:lnTo>
                  <a:cubicBezTo>
                    <a:pt x="0" y="15516"/>
                    <a:pt x="2225" y="10145"/>
                    <a:pt x="6185" y="6185"/>
                  </a:cubicBezTo>
                  <a:cubicBezTo>
                    <a:pt x="10145" y="2225"/>
                    <a:pt x="15516" y="0"/>
                    <a:pt x="21116" y="0"/>
                  </a:cubicBezTo>
                  <a:close/>
                </a:path>
              </a:pathLst>
            </a:custGeom>
            <a:solidFill>
              <a:srgbClr val="00006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28575"/>
              <a:ext cx="3686166" cy="37482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43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9305284">
            <a:off x="-2815792" y="2167964"/>
            <a:ext cx="4155893" cy="4155893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6BEFF">
                <a:alpha val="45882"/>
              </a:srgbClr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62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5557095" y="-1049246"/>
            <a:ext cx="4155893" cy="4155893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6BE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62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3106646" y="4272634"/>
            <a:ext cx="4649763" cy="2615491"/>
          </a:xfrm>
          <a:custGeom>
            <a:avLst/>
            <a:gdLst/>
            <a:ahLst/>
            <a:cxnLst/>
            <a:rect r="r" b="b" t="t" l="l"/>
            <a:pathLst>
              <a:path h="2615491" w="4649763">
                <a:moveTo>
                  <a:pt x="0" y="0"/>
                </a:moveTo>
                <a:lnTo>
                  <a:pt x="4649763" y="0"/>
                </a:lnTo>
                <a:lnTo>
                  <a:pt x="4649763" y="2615491"/>
                </a:lnTo>
                <a:lnTo>
                  <a:pt x="0" y="261549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164749" y="4814212"/>
            <a:ext cx="4863798" cy="1750967"/>
          </a:xfrm>
          <a:custGeom>
            <a:avLst/>
            <a:gdLst/>
            <a:ahLst/>
            <a:cxnLst/>
            <a:rect r="r" b="b" t="t" l="l"/>
            <a:pathLst>
              <a:path h="1750967" w="4863798">
                <a:moveTo>
                  <a:pt x="0" y="0"/>
                </a:moveTo>
                <a:lnTo>
                  <a:pt x="4863798" y="0"/>
                </a:lnTo>
                <a:lnTo>
                  <a:pt x="4863798" y="1750967"/>
                </a:lnTo>
                <a:lnTo>
                  <a:pt x="0" y="175096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0164749" y="6888125"/>
            <a:ext cx="6343764" cy="2283755"/>
          </a:xfrm>
          <a:custGeom>
            <a:avLst/>
            <a:gdLst/>
            <a:ahLst/>
            <a:cxnLst/>
            <a:rect r="r" b="b" t="t" l="l"/>
            <a:pathLst>
              <a:path h="2283755" w="6343764">
                <a:moveTo>
                  <a:pt x="0" y="0"/>
                </a:moveTo>
                <a:lnTo>
                  <a:pt x="6343764" y="0"/>
                </a:lnTo>
                <a:lnTo>
                  <a:pt x="6343764" y="2283755"/>
                </a:lnTo>
                <a:lnTo>
                  <a:pt x="0" y="22837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299109" y="7312352"/>
            <a:ext cx="6206712" cy="1435302"/>
          </a:xfrm>
          <a:custGeom>
            <a:avLst/>
            <a:gdLst/>
            <a:ahLst/>
            <a:cxnLst/>
            <a:rect r="r" b="b" t="t" l="l"/>
            <a:pathLst>
              <a:path h="1435302" w="6206712">
                <a:moveTo>
                  <a:pt x="0" y="0"/>
                </a:moveTo>
                <a:lnTo>
                  <a:pt x="6206712" y="0"/>
                </a:lnTo>
                <a:lnTo>
                  <a:pt x="6206712" y="1435302"/>
                </a:lnTo>
                <a:lnTo>
                  <a:pt x="0" y="143530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3584485" y="2905097"/>
            <a:ext cx="11119030" cy="3745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36"/>
              </a:lnSpc>
            </a:pPr>
            <a:r>
              <a:rPr lang="en-US" b="true" sz="230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Integrated into major national and international aggregation services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3106646" y="1132037"/>
            <a:ext cx="12074707" cy="6984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66"/>
              </a:lnSpc>
            </a:pPr>
            <a:r>
              <a:rPr lang="en-US" b="true" sz="4555">
                <a:solidFill>
                  <a:srgbClr val="FF5C00"/>
                </a:solidFill>
                <a:latin typeface="Be Vietnam Medium"/>
                <a:ea typeface="Be Vietnam Medium"/>
                <a:cs typeface="Be Vietnam Medium"/>
                <a:sym typeface="Be Vietnam Medium"/>
              </a:rPr>
              <a:t>Visibility, indexing and integration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6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589279" y="780294"/>
            <a:ext cx="11109443" cy="16937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30"/>
              </a:lnSpc>
            </a:pPr>
            <a:r>
              <a:rPr lang="en-US" b="true" sz="5409">
                <a:solidFill>
                  <a:srgbClr val="FFFFFF"/>
                </a:solidFill>
                <a:latin typeface="Be Vietnam Medium"/>
                <a:ea typeface="Be Vietnam Medium"/>
                <a:cs typeface="Be Vietnam Medium"/>
                <a:sym typeface="Be Vietnam Medium"/>
              </a:rPr>
              <a:t>Policies, standards and alignment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10178266" y="6239372"/>
            <a:ext cx="3168475" cy="3168475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4E5F7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62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-10800000">
            <a:off x="5174767" y="6429872"/>
            <a:ext cx="3174929" cy="3174929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D4E5F7">
                <a:alpha val="45882"/>
              </a:srgbClr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62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2396685" y="3558011"/>
            <a:ext cx="3170977" cy="3170977"/>
            <a:chOff x="0" y="0"/>
            <a:chExt cx="4227970" cy="4227970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0" y="0"/>
              <a:ext cx="4227970" cy="4227970"/>
              <a:chOff x="0" y="0"/>
              <a:chExt cx="812800" cy="812800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5C00"/>
              </a:solidFill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76200" y="-9525"/>
                <a:ext cx="660400" cy="7461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562"/>
                  </a:lnSpc>
                </a:pPr>
              </a:p>
            </p:txBody>
          </p:sp>
        </p:grpSp>
        <p:sp>
          <p:nvSpPr>
            <p:cNvPr name="TextBox 13" id="13"/>
            <p:cNvSpPr txBox="true"/>
            <p:nvPr/>
          </p:nvSpPr>
          <p:spPr>
            <a:xfrm rot="0">
              <a:off x="359599" y="1250444"/>
              <a:ext cx="3508772" cy="41825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659"/>
                </a:lnSpc>
              </a:pPr>
              <a:r>
                <a:rPr lang="en-US" sz="1899" b="true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Open acc</a:t>
              </a:r>
              <a:r>
                <a:rPr lang="en-US" b="true" sz="1899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ess policies</a:t>
              </a:r>
            </a:p>
          </p:txBody>
        </p:sp>
        <p:sp>
          <p:nvSpPr>
            <p:cNvPr name="TextBox 14" id="14"/>
            <p:cNvSpPr txBox="true"/>
            <p:nvPr/>
          </p:nvSpPr>
          <p:spPr>
            <a:xfrm rot="0">
              <a:off x="450682" y="1832231"/>
              <a:ext cx="3326606" cy="107928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239"/>
                </a:lnSpc>
              </a:pPr>
              <a:r>
                <a:rPr lang="en-US" sz="1599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Supporting institutional </a:t>
              </a:r>
            </a:p>
            <a:p>
              <a:pPr algn="ctr">
                <a:lnSpc>
                  <a:spcPts val="2239"/>
                </a:lnSpc>
              </a:pPr>
              <a:r>
                <a:rPr lang="en-US" sz="1599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and European </a:t>
              </a:r>
            </a:p>
            <a:p>
              <a:pPr algn="ctr">
                <a:lnSpc>
                  <a:spcPts val="2239"/>
                </a:lnSpc>
              </a:pPr>
              <a:r>
                <a:rPr lang="en-US" sz="1599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open acc</a:t>
              </a:r>
              <a:r>
                <a:rPr lang="en-US" sz="1599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ess policies</a:t>
              </a: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5414370" y="7432132"/>
            <a:ext cx="2695724" cy="323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59"/>
              </a:lnSpc>
            </a:pPr>
            <a:r>
              <a:rPr lang="en-US" sz="1899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Funder r</a:t>
            </a:r>
            <a:r>
              <a:rPr lang="en-US" b="true" sz="189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equirements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5567663" y="7795034"/>
            <a:ext cx="2389138" cy="540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39"/>
              </a:lnSpc>
            </a:pPr>
            <a:r>
              <a:rPr lang="en-US" sz="15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Facilitating compliance</a:t>
            </a:r>
          </a:p>
          <a:p>
            <a:pPr algn="ctr">
              <a:lnSpc>
                <a:spcPts val="2239"/>
              </a:lnSpc>
            </a:pPr>
            <a:r>
              <a:rPr lang="en-US" sz="15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with funder mandat</a:t>
            </a:r>
            <a:r>
              <a:rPr lang="en-US" sz="15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0811640" y="7432132"/>
            <a:ext cx="1901726" cy="323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59"/>
              </a:lnSpc>
            </a:pPr>
            <a:r>
              <a:rPr lang="en-US" sz="1899" b="true">
                <a:solidFill>
                  <a:srgbClr val="000066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FAIR principles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0515323" y="7795034"/>
            <a:ext cx="2494359" cy="540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39"/>
              </a:lnSpc>
            </a:pPr>
            <a:r>
              <a:rPr lang="en-US" sz="1599">
                <a:solidFill>
                  <a:srgbClr val="000066"/>
                </a:solidFill>
                <a:latin typeface="Montserrat"/>
                <a:ea typeface="Montserrat"/>
                <a:cs typeface="Montserrat"/>
                <a:sym typeface="Montserrat"/>
              </a:rPr>
              <a:t>Applying FAIR principles</a:t>
            </a:r>
          </a:p>
          <a:p>
            <a:pPr algn="ctr">
              <a:lnSpc>
                <a:spcPts val="2239"/>
              </a:lnSpc>
            </a:pPr>
            <a:r>
              <a:rPr lang="en-US" sz="1599">
                <a:solidFill>
                  <a:srgbClr val="000066"/>
                </a:solidFill>
                <a:latin typeface="Montserrat"/>
                <a:ea typeface="Montserrat"/>
                <a:cs typeface="Montserrat"/>
                <a:sym typeface="Montserrat"/>
              </a:rPr>
              <a:t> in practice</a:t>
            </a:r>
          </a:p>
        </p:txBody>
      </p:sp>
      <p:grpSp>
        <p:nvGrpSpPr>
          <p:cNvPr name="Group 19" id="19"/>
          <p:cNvGrpSpPr/>
          <p:nvPr/>
        </p:nvGrpSpPr>
        <p:grpSpPr>
          <a:xfrm rot="0">
            <a:off x="13346741" y="3254943"/>
            <a:ext cx="3174929" cy="3174929"/>
            <a:chOff x="0" y="0"/>
            <a:chExt cx="4233238" cy="4233238"/>
          </a:xfrm>
        </p:grpSpPr>
        <p:grpSp>
          <p:nvGrpSpPr>
            <p:cNvPr name="Group 20" id="20"/>
            <p:cNvGrpSpPr/>
            <p:nvPr/>
          </p:nvGrpSpPr>
          <p:grpSpPr>
            <a:xfrm rot="-10800000">
              <a:off x="0" y="0"/>
              <a:ext cx="4233238" cy="4233238"/>
              <a:chOff x="0" y="0"/>
              <a:chExt cx="812800" cy="812800"/>
            </a:xfrm>
          </p:grpSpPr>
          <p:sp>
            <p:nvSpPr>
              <p:cNvPr name="Freeform 21" id="21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97DC">
                  <a:alpha val="45882"/>
                </a:srgbClr>
              </a:solidFill>
            </p:spPr>
          </p:sp>
          <p:sp>
            <p:nvSpPr>
              <p:cNvPr name="TextBox 22" id="22"/>
              <p:cNvSpPr txBox="true"/>
              <p:nvPr/>
            </p:nvSpPr>
            <p:spPr>
              <a:xfrm>
                <a:off x="76200" y="-9525"/>
                <a:ext cx="660400" cy="7461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3562"/>
                  </a:lnSpc>
                </a:pPr>
              </a:p>
            </p:txBody>
          </p:sp>
        </p:grpSp>
        <p:sp>
          <p:nvSpPr>
            <p:cNvPr name="TextBox 23" id="23"/>
            <p:cNvSpPr txBox="true"/>
            <p:nvPr/>
          </p:nvSpPr>
          <p:spPr>
            <a:xfrm rot="0">
              <a:off x="896840" y="1506257"/>
              <a:ext cx="2613223" cy="41825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659"/>
                </a:lnSpc>
              </a:pPr>
              <a:r>
                <a:rPr lang="en-US" sz="1899" b="true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Int</a:t>
              </a:r>
              <a:r>
                <a:rPr lang="en-US" b="true" sz="1899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eroperability</a:t>
              </a:r>
            </a:p>
          </p:txBody>
        </p:sp>
        <p:sp>
          <p:nvSpPr>
            <p:cNvPr name="TextBox 24" id="24"/>
            <p:cNvSpPr txBox="true"/>
            <p:nvPr/>
          </p:nvSpPr>
          <p:spPr>
            <a:xfrm rot="0">
              <a:off x="434365" y="2000016"/>
              <a:ext cx="3364508" cy="71098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239"/>
                </a:lnSpc>
              </a:pPr>
              <a:r>
                <a:rPr lang="en-US" sz="1599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Enabling interoperability</a:t>
              </a:r>
            </a:p>
            <a:p>
              <a:pPr algn="ctr">
                <a:lnSpc>
                  <a:spcPts val="2239"/>
                </a:lnSpc>
              </a:pPr>
              <a:r>
                <a:rPr lang="en-US" sz="1599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across systems</a:t>
              </a:r>
            </a:p>
          </p:txBody>
        </p:sp>
      </p:grpSp>
      <p:sp>
        <p:nvSpPr>
          <p:cNvPr name="Freeform 25" id="25"/>
          <p:cNvSpPr/>
          <p:nvPr/>
        </p:nvSpPr>
        <p:spPr>
          <a:xfrm flipH="false" flipV="false" rot="-3944087">
            <a:off x="16755112" y="-566772"/>
            <a:ext cx="4201196" cy="4416500"/>
          </a:xfrm>
          <a:custGeom>
            <a:avLst/>
            <a:gdLst/>
            <a:ahLst/>
            <a:cxnLst/>
            <a:rect r="r" b="b" t="t" l="l"/>
            <a:pathLst>
              <a:path h="4416500" w="4201196">
                <a:moveTo>
                  <a:pt x="0" y="0"/>
                </a:moveTo>
                <a:lnTo>
                  <a:pt x="4201196" y="0"/>
                </a:lnTo>
                <a:lnTo>
                  <a:pt x="4201196" y="4416500"/>
                </a:lnTo>
                <a:lnTo>
                  <a:pt x="0" y="44165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-3944087">
            <a:off x="-1071898" y="8084503"/>
            <a:ext cx="4201196" cy="4416500"/>
          </a:xfrm>
          <a:custGeom>
            <a:avLst/>
            <a:gdLst/>
            <a:ahLst/>
            <a:cxnLst/>
            <a:rect r="r" b="b" t="t" l="l"/>
            <a:pathLst>
              <a:path h="4416500" w="4201196">
                <a:moveTo>
                  <a:pt x="0" y="0"/>
                </a:moveTo>
                <a:lnTo>
                  <a:pt x="4201196" y="0"/>
                </a:lnTo>
                <a:lnTo>
                  <a:pt x="4201196" y="4416500"/>
                </a:lnTo>
                <a:lnTo>
                  <a:pt x="0" y="44165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7" id="27"/>
          <p:cNvSpPr txBox="true"/>
          <p:nvPr/>
        </p:nvSpPr>
        <p:spPr>
          <a:xfrm rot="0">
            <a:off x="3589279" y="2659365"/>
            <a:ext cx="11109443" cy="396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b="true" sz="240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Supporting policy compliance and responsible research practices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4E5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762941" y="2551826"/>
            <a:ext cx="6984965" cy="1705722"/>
            <a:chOff x="0" y="0"/>
            <a:chExt cx="9313286" cy="2274296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0" y="0"/>
              <a:ext cx="9313286" cy="2274296"/>
              <a:chOff x="0" y="0"/>
              <a:chExt cx="2006522" cy="489991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2006522" cy="489991"/>
              </a:xfrm>
              <a:custGeom>
                <a:avLst/>
                <a:gdLst/>
                <a:ahLst/>
                <a:cxnLst/>
                <a:rect r="r" b="b" t="t" l="l"/>
                <a:pathLst>
                  <a:path h="489991" w="2006522">
                    <a:moveTo>
                      <a:pt x="38793" y="0"/>
                    </a:moveTo>
                    <a:lnTo>
                      <a:pt x="1967729" y="0"/>
                    </a:lnTo>
                    <a:cubicBezTo>
                      <a:pt x="1978017" y="0"/>
                      <a:pt x="1987884" y="4087"/>
                      <a:pt x="1995160" y="11362"/>
                    </a:cubicBezTo>
                    <a:cubicBezTo>
                      <a:pt x="2002435" y="18637"/>
                      <a:pt x="2006522" y="28504"/>
                      <a:pt x="2006522" y="38793"/>
                    </a:cubicBezTo>
                    <a:lnTo>
                      <a:pt x="2006522" y="451198"/>
                    </a:lnTo>
                    <a:cubicBezTo>
                      <a:pt x="2006522" y="461486"/>
                      <a:pt x="2002435" y="471353"/>
                      <a:pt x="1995160" y="478629"/>
                    </a:cubicBezTo>
                    <a:cubicBezTo>
                      <a:pt x="1987884" y="485904"/>
                      <a:pt x="1978017" y="489991"/>
                      <a:pt x="1967729" y="489991"/>
                    </a:cubicBezTo>
                    <a:lnTo>
                      <a:pt x="38793" y="489991"/>
                    </a:lnTo>
                    <a:cubicBezTo>
                      <a:pt x="28504" y="489991"/>
                      <a:pt x="18637" y="485904"/>
                      <a:pt x="11362" y="478629"/>
                    </a:cubicBezTo>
                    <a:cubicBezTo>
                      <a:pt x="4087" y="471353"/>
                      <a:pt x="0" y="461486"/>
                      <a:pt x="0" y="451198"/>
                    </a:cubicBezTo>
                    <a:lnTo>
                      <a:pt x="0" y="38793"/>
                    </a:lnTo>
                    <a:cubicBezTo>
                      <a:pt x="0" y="28504"/>
                      <a:pt x="4087" y="18637"/>
                      <a:pt x="11362" y="11362"/>
                    </a:cubicBezTo>
                    <a:cubicBezTo>
                      <a:pt x="18637" y="4087"/>
                      <a:pt x="28504" y="0"/>
                      <a:pt x="38793" y="0"/>
                    </a:cubicBezTo>
                    <a:close/>
                  </a:path>
                </a:pathLst>
              </a:custGeom>
              <a:solidFill>
                <a:srgbClr val="0048E1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0" y="-28575"/>
                <a:ext cx="2006522" cy="518566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443"/>
                  </a:lnSpc>
                </a:pPr>
              </a:p>
            </p:txBody>
          </p:sp>
        </p:grpSp>
        <p:sp>
          <p:nvSpPr>
            <p:cNvPr name="TextBox 6" id="6"/>
            <p:cNvSpPr txBox="true"/>
            <p:nvPr/>
          </p:nvSpPr>
          <p:spPr>
            <a:xfrm rot="0">
              <a:off x="344678" y="924852"/>
              <a:ext cx="8152991" cy="105333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111"/>
                </a:lnSpc>
              </a:pPr>
              <a:r>
                <a:rPr lang="en-US" sz="1599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The repository is organised into structured collections that reflect IE’s academic activity across research, teaching and institutional outputs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344678" y="314363"/>
              <a:ext cx="7235810" cy="48983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36"/>
                </a:lnSpc>
              </a:pPr>
              <a:r>
                <a:rPr lang="en-US" b="true" sz="2300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Structured collections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2977678" y="8326217"/>
            <a:ext cx="6984965" cy="1705722"/>
            <a:chOff x="0" y="0"/>
            <a:chExt cx="9313286" cy="2274296"/>
          </a:xfrm>
        </p:grpSpPr>
        <p:grpSp>
          <p:nvGrpSpPr>
            <p:cNvPr name="Group 9" id="9"/>
            <p:cNvGrpSpPr/>
            <p:nvPr/>
          </p:nvGrpSpPr>
          <p:grpSpPr>
            <a:xfrm rot="0">
              <a:off x="0" y="0"/>
              <a:ext cx="9313286" cy="2274296"/>
              <a:chOff x="0" y="0"/>
              <a:chExt cx="2006522" cy="489991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2006522" cy="489991"/>
              </a:xfrm>
              <a:custGeom>
                <a:avLst/>
                <a:gdLst/>
                <a:ahLst/>
                <a:cxnLst/>
                <a:rect r="r" b="b" t="t" l="l"/>
                <a:pathLst>
                  <a:path h="489991" w="2006522">
                    <a:moveTo>
                      <a:pt x="38793" y="0"/>
                    </a:moveTo>
                    <a:lnTo>
                      <a:pt x="1967729" y="0"/>
                    </a:lnTo>
                    <a:cubicBezTo>
                      <a:pt x="1978017" y="0"/>
                      <a:pt x="1987884" y="4087"/>
                      <a:pt x="1995160" y="11362"/>
                    </a:cubicBezTo>
                    <a:cubicBezTo>
                      <a:pt x="2002435" y="18637"/>
                      <a:pt x="2006522" y="28504"/>
                      <a:pt x="2006522" y="38793"/>
                    </a:cubicBezTo>
                    <a:lnTo>
                      <a:pt x="2006522" y="451198"/>
                    </a:lnTo>
                    <a:cubicBezTo>
                      <a:pt x="2006522" y="461486"/>
                      <a:pt x="2002435" y="471353"/>
                      <a:pt x="1995160" y="478629"/>
                    </a:cubicBezTo>
                    <a:cubicBezTo>
                      <a:pt x="1987884" y="485904"/>
                      <a:pt x="1978017" y="489991"/>
                      <a:pt x="1967729" y="489991"/>
                    </a:cubicBezTo>
                    <a:lnTo>
                      <a:pt x="38793" y="489991"/>
                    </a:lnTo>
                    <a:cubicBezTo>
                      <a:pt x="28504" y="489991"/>
                      <a:pt x="18637" y="485904"/>
                      <a:pt x="11362" y="478629"/>
                    </a:cubicBezTo>
                    <a:cubicBezTo>
                      <a:pt x="4087" y="471353"/>
                      <a:pt x="0" y="461486"/>
                      <a:pt x="0" y="451198"/>
                    </a:cubicBezTo>
                    <a:lnTo>
                      <a:pt x="0" y="38793"/>
                    </a:lnTo>
                    <a:cubicBezTo>
                      <a:pt x="0" y="28504"/>
                      <a:pt x="4087" y="18637"/>
                      <a:pt x="11362" y="11362"/>
                    </a:cubicBezTo>
                    <a:cubicBezTo>
                      <a:pt x="18637" y="4087"/>
                      <a:pt x="28504" y="0"/>
                      <a:pt x="38793" y="0"/>
                    </a:cubicBezTo>
                    <a:close/>
                  </a:path>
                </a:pathLst>
              </a:custGeom>
              <a:solidFill>
                <a:srgbClr val="46BEFF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28575"/>
                <a:ext cx="2006522" cy="518566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443"/>
                  </a:lnSpc>
                </a:pPr>
              </a:p>
            </p:txBody>
          </p:sp>
        </p:grpSp>
        <p:sp>
          <p:nvSpPr>
            <p:cNvPr name="TextBox 12" id="12"/>
            <p:cNvSpPr txBox="true"/>
            <p:nvPr/>
          </p:nvSpPr>
          <p:spPr>
            <a:xfrm rot="0">
              <a:off x="344678" y="821360"/>
              <a:ext cx="8152991" cy="105333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111"/>
                </a:lnSpc>
              </a:pPr>
              <a:r>
                <a:rPr lang="en-US" sz="1599">
                  <a:solidFill>
                    <a:srgbClr val="00006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</a:t>
              </a:r>
              <a:r>
                <a:rPr lang="en-US" sz="1599">
                  <a:solidFill>
                    <a:srgbClr val="00006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he repository applies Dublin Core metadata in accordance with national and international guidelines, including those developed by REBIUN and OpenAIRE.</a:t>
              </a: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344678" y="210871"/>
              <a:ext cx="7235810" cy="48983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36"/>
                </a:lnSpc>
              </a:pPr>
              <a:r>
                <a:rPr lang="en-US" b="true" sz="2300">
                  <a:solidFill>
                    <a:srgbClr val="000066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Sta</a:t>
              </a:r>
              <a:r>
                <a:rPr lang="en-US" b="true" sz="2300">
                  <a:solidFill>
                    <a:srgbClr val="000066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ndards-based metadata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2977678" y="4476623"/>
            <a:ext cx="6984965" cy="1705722"/>
            <a:chOff x="0" y="0"/>
            <a:chExt cx="9313286" cy="2274296"/>
          </a:xfrm>
        </p:grpSpPr>
        <p:grpSp>
          <p:nvGrpSpPr>
            <p:cNvPr name="Group 15" id="15"/>
            <p:cNvGrpSpPr/>
            <p:nvPr/>
          </p:nvGrpSpPr>
          <p:grpSpPr>
            <a:xfrm rot="0">
              <a:off x="0" y="0"/>
              <a:ext cx="9313286" cy="2274296"/>
              <a:chOff x="0" y="0"/>
              <a:chExt cx="2006522" cy="489991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2006522" cy="489991"/>
              </a:xfrm>
              <a:custGeom>
                <a:avLst/>
                <a:gdLst/>
                <a:ahLst/>
                <a:cxnLst/>
                <a:rect r="r" b="b" t="t" l="l"/>
                <a:pathLst>
                  <a:path h="489991" w="2006522">
                    <a:moveTo>
                      <a:pt x="38793" y="0"/>
                    </a:moveTo>
                    <a:lnTo>
                      <a:pt x="1967729" y="0"/>
                    </a:lnTo>
                    <a:cubicBezTo>
                      <a:pt x="1978017" y="0"/>
                      <a:pt x="1987884" y="4087"/>
                      <a:pt x="1995160" y="11362"/>
                    </a:cubicBezTo>
                    <a:cubicBezTo>
                      <a:pt x="2002435" y="18637"/>
                      <a:pt x="2006522" y="28504"/>
                      <a:pt x="2006522" y="38793"/>
                    </a:cubicBezTo>
                    <a:lnTo>
                      <a:pt x="2006522" y="451198"/>
                    </a:lnTo>
                    <a:cubicBezTo>
                      <a:pt x="2006522" y="461486"/>
                      <a:pt x="2002435" y="471353"/>
                      <a:pt x="1995160" y="478629"/>
                    </a:cubicBezTo>
                    <a:cubicBezTo>
                      <a:pt x="1987884" y="485904"/>
                      <a:pt x="1978017" y="489991"/>
                      <a:pt x="1967729" y="489991"/>
                    </a:cubicBezTo>
                    <a:lnTo>
                      <a:pt x="38793" y="489991"/>
                    </a:lnTo>
                    <a:cubicBezTo>
                      <a:pt x="28504" y="489991"/>
                      <a:pt x="18637" y="485904"/>
                      <a:pt x="11362" y="478629"/>
                    </a:cubicBezTo>
                    <a:cubicBezTo>
                      <a:pt x="4087" y="471353"/>
                      <a:pt x="0" y="461486"/>
                      <a:pt x="0" y="451198"/>
                    </a:cubicBezTo>
                    <a:lnTo>
                      <a:pt x="0" y="38793"/>
                    </a:lnTo>
                    <a:cubicBezTo>
                      <a:pt x="0" y="28504"/>
                      <a:pt x="4087" y="18637"/>
                      <a:pt x="11362" y="11362"/>
                    </a:cubicBezTo>
                    <a:cubicBezTo>
                      <a:pt x="18637" y="4087"/>
                      <a:pt x="28504" y="0"/>
                      <a:pt x="38793" y="0"/>
                    </a:cubicBezTo>
                    <a:close/>
                  </a:path>
                </a:pathLst>
              </a:custGeom>
              <a:solidFill>
                <a:srgbClr val="46BEFF"/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0" y="-28575"/>
                <a:ext cx="2006522" cy="518566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443"/>
                  </a:lnSpc>
                </a:pPr>
              </a:p>
            </p:txBody>
          </p:sp>
        </p:grpSp>
        <p:sp>
          <p:nvSpPr>
            <p:cNvPr name="TextBox 18" id="18"/>
            <p:cNvSpPr txBox="true"/>
            <p:nvPr/>
          </p:nvSpPr>
          <p:spPr>
            <a:xfrm rot="0">
              <a:off x="344678" y="924852"/>
              <a:ext cx="8152991" cy="105333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111"/>
                </a:lnSpc>
              </a:pPr>
              <a:r>
                <a:rPr lang="en-US" sz="1599">
                  <a:solidFill>
                    <a:srgbClr val="00006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PID’s</a:t>
              </a:r>
              <a:r>
                <a:rPr lang="en-US" sz="1599">
                  <a:solidFill>
                    <a:srgbClr val="00006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are assigned to all items, using Handles as standard and DOIs where appropriate, to ensure stable and reliable access over time.</a:t>
              </a:r>
            </a:p>
          </p:txBody>
        </p:sp>
        <p:sp>
          <p:nvSpPr>
            <p:cNvPr name="TextBox 19" id="19"/>
            <p:cNvSpPr txBox="true"/>
            <p:nvPr/>
          </p:nvSpPr>
          <p:spPr>
            <a:xfrm rot="0">
              <a:off x="344678" y="314363"/>
              <a:ext cx="7235810" cy="48983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36"/>
                </a:lnSpc>
              </a:pPr>
              <a:r>
                <a:rPr lang="en-US" b="true" sz="2300">
                  <a:solidFill>
                    <a:srgbClr val="000066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Persis</a:t>
              </a:r>
              <a:r>
                <a:rPr lang="en-US" b="true" sz="2300">
                  <a:solidFill>
                    <a:srgbClr val="000066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tent identification</a:t>
              </a: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762941" y="6401420"/>
            <a:ext cx="6984965" cy="1705722"/>
            <a:chOff x="0" y="0"/>
            <a:chExt cx="9313286" cy="2274296"/>
          </a:xfrm>
        </p:grpSpPr>
        <p:grpSp>
          <p:nvGrpSpPr>
            <p:cNvPr name="Group 21" id="21"/>
            <p:cNvGrpSpPr/>
            <p:nvPr/>
          </p:nvGrpSpPr>
          <p:grpSpPr>
            <a:xfrm rot="0">
              <a:off x="0" y="0"/>
              <a:ext cx="9313286" cy="2274296"/>
              <a:chOff x="0" y="0"/>
              <a:chExt cx="2006522" cy="489991"/>
            </a:xfrm>
          </p:grpSpPr>
          <p:sp>
            <p:nvSpPr>
              <p:cNvPr name="Freeform 22" id="22"/>
              <p:cNvSpPr/>
              <p:nvPr/>
            </p:nvSpPr>
            <p:spPr>
              <a:xfrm flipH="false" flipV="false" rot="0">
                <a:off x="0" y="0"/>
                <a:ext cx="2006522" cy="489991"/>
              </a:xfrm>
              <a:custGeom>
                <a:avLst/>
                <a:gdLst/>
                <a:ahLst/>
                <a:cxnLst/>
                <a:rect r="r" b="b" t="t" l="l"/>
                <a:pathLst>
                  <a:path h="489991" w="2006522">
                    <a:moveTo>
                      <a:pt x="38793" y="0"/>
                    </a:moveTo>
                    <a:lnTo>
                      <a:pt x="1967729" y="0"/>
                    </a:lnTo>
                    <a:cubicBezTo>
                      <a:pt x="1978017" y="0"/>
                      <a:pt x="1987884" y="4087"/>
                      <a:pt x="1995160" y="11362"/>
                    </a:cubicBezTo>
                    <a:cubicBezTo>
                      <a:pt x="2002435" y="18637"/>
                      <a:pt x="2006522" y="28504"/>
                      <a:pt x="2006522" y="38793"/>
                    </a:cubicBezTo>
                    <a:lnTo>
                      <a:pt x="2006522" y="451198"/>
                    </a:lnTo>
                    <a:cubicBezTo>
                      <a:pt x="2006522" y="461486"/>
                      <a:pt x="2002435" y="471353"/>
                      <a:pt x="1995160" y="478629"/>
                    </a:cubicBezTo>
                    <a:cubicBezTo>
                      <a:pt x="1987884" y="485904"/>
                      <a:pt x="1978017" y="489991"/>
                      <a:pt x="1967729" y="489991"/>
                    </a:cubicBezTo>
                    <a:lnTo>
                      <a:pt x="38793" y="489991"/>
                    </a:lnTo>
                    <a:cubicBezTo>
                      <a:pt x="28504" y="489991"/>
                      <a:pt x="18637" y="485904"/>
                      <a:pt x="11362" y="478629"/>
                    </a:cubicBezTo>
                    <a:cubicBezTo>
                      <a:pt x="4087" y="471353"/>
                      <a:pt x="0" y="461486"/>
                      <a:pt x="0" y="451198"/>
                    </a:cubicBezTo>
                    <a:lnTo>
                      <a:pt x="0" y="38793"/>
                    </a:lnTo>
                    <a:cubicBezTo>
                      <a:pt x="0" y="28504"/>
                      <a:pt x="4087" y="18637"/>
                      <a:pt x="11362" y="11362"/>
                    </a:cubicBezTo>
                    <a:cubicBezTo>
                      <a:pt x="18637" y="4087"/>
                      <a:pt x="28504" y="0"/>
                      <a:pt x="38793" y="0"/>
                    </a:cubicBezTo>
                    <a:close/>
                  </a:path>
                </a:pathLst>
              </a:custGeom>
              <a:solidFill>
                <a:srgbClr val="0048E1"/>
              </a:solidFill>
            </p:spPr>
          </p:sp>
          <p:sp>
            <p:nvSpPr>
              <p:cNvPr name="TextBox 23" id="23"/>
              <p:cNvSpPr txBox="true"/>
              <p:nvPr/>
            </p:nvSpPr>
            <p:spPr>
              <a:xfrm>
                <a:off x="0" y="-28575"/>
                <a:ext cx="2006522" cy="518566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443"/>
                  </a:lnSpc>
                </a:pPr>
              </a:p>
            </p:txBody>
          </p:sp>
        </p:grpSp>
        <p:sp>
          <p:nvSpPr>
            <p:cNvPr name="TextBox 24" id="24"/>
            <p:cNvSpPr txBox="true"/>
            <p:nvPr/>
          </p:nvSpPr>
          <p:spPr>
            <a:xfrm rot="0">
              <a:off x="344678" y="819328"/>
              <a:ext cx="8152991" cy="105333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2111"/>
                </a:lnSpc>
              </a:pPr>
              <a:r>
                <a:rPr lang="en-US" sz="1599">
                  <a:solidFill>
                    <a:srgbClr val="FFFFF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Long-term preservation is supported through the use of sustainable file formats, combined with ongoing metadata curation and institutional preservation practices.</a:t>
              </a:r>
            </a:p>
          </p:txBody>
        </p:sp>
        <p:sp>
          <p:nvSpPr>
            <p:cNvPr name="TextBox 25" id="25"/>
            <p:cNvSpPr txBox="true"/>
            <p:nvPr/>
          </p:nvSpPr>
          <p:spPr>
            <a:xfrm rot="0">
              <a:off x="344678" y="210871"/>
              <a:ext cx="7235810" cy="150583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036"/>
                </a:lnSpc>
              </a:pPr>
              <a:r>
                <a:rPr lang="en-US" sz="2300" b="true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Long-term digital preservation</a:t>
              </a:r>
            </a:p>
            <a:p>
              <a:pPr algn="l">
                <a:lnSpc>
                  <a:spcPts val="3036"/>
                </a:lnSpc>
              </a:pPr>
            </a:p>
            <a:p>
              <a:pPr algn="l">
                <a:lnSpc>
                  <a:spcPts val="3036"/>
                </a:lnSpc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-9305284">
            <a:off x="-2826257" y="2179602"/>
            <a:ext cx="4155893" cy="4155893"/>
            <a:chOff x="0" y="0"/>
            <a:chExt cx="812800" cy="8128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5C00">
                <a:alpha val="45882"/>
              </a:srgbClr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62"/>
                </a:lnSpc>
              </a:pPr>
            </a:p>
          </p:txBody>
        </p:sp>
      </p:grpSp>
      <p:sp>
        <p:nvSpPr>
          <p:cNvPr name="Freeform 29" id="29"/>
          <p:cNvSpPr/>
          <p:nvPr/>
        </p:nvSpPr>
        <p:spPr>
          <a:xfrm flipH="false" flipV="false" rot="0">
            <a:off x="10532447" y="2551826"/>
            <a:ext cx="5889439" cy="7480113"/>
          </a:xfrm>
          <a:custGeom>
            <a:avLst/>
            <a:gdLst/>
            <a:ahLst/>
            <a:cxnLst/>
            <a:rect r="r" b="b" t="t" l="l"/>
            <a:pathLst>
              <a:path h="7480113" w="5889439">
                <a:moveTo>
                  <a:pt x="0" y="0"/>
                </a:moveTo>
                <a:lnTo>
                  <a:pt x="5889438" y="0"/>
                </a:lnTo>
                <a:lnTo>
                  <a:pt x="5889438" y="7480113"/>
                </a:lnTo>
                <a:lnTo>
                  <a:pt x="0" y="74801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0" id="30"/>
          <p:cNvGrpSpPr/>
          <p:nvPr/>
        </p:nvGrpSpPr>
        <p:grpSpPr>
          <a:xfrm rot="0">
            <a:off x="15181354" y="-873868"/>
            <a:ext cx="4155893" cy="4155893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5C00"/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62"/>
                </a:lnSpc>
              </a:pPr>
            </a:p>
          </p:txBody>
        </p:sp>
      </p:grpSp>
      <p:sp>
        <p:nvSpPr>
          <p:cNvPr name="TextBox 33" id="33"/>
          <p:cNvSpPr txBox="true"/>
          <p:nvPr/>
        </p:nvSpPr>
        <p:spPr>
          <a:xfrm rot="0">
            <a:off x="3968262" y="636488"/>
            <a:ext cx="10627702" cy="16937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36"/>
              </a:lnSpc>
            </a:pPr>
            <a:r>
              <a:rPr lang="en-US" b="true" sz="5414">
                <a:solidFill>
                  <a:srgbClr val="000066"/>
                </a:solidFill>
                <a:latin typeface="Be Vietnam Medium"/>
                <a:ea typeface="Be Vietnam Medium"/>
                <a:cs typeface="Be Vietnam Medium"/>
                <a:sym typeface="Be Vietnam Medium"/>
              </a:rPr>
              <a:t>Structure and long-t</a:t>
            </a:r>
            <a:r>
              <a:rPr lang="en-US" b="true" sz="5414">
                <a:solidFill>
                  <a:srgbClr val="000066"/>
                </a:solidFill>
                <a:latin typeface="Be Vietnam Medium"/>
                <a:ea typeface="Be Vietnam Medium"/>
                <a:cs typeface="Be Vietnam Medium"/>
                <a:sym typeface="Be Vietnam Medium"/>
              </a:rPr>
              <a:t>erm sustainability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293467" y="1121267"/>
            <a:ext cx="11701066" cy="17997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725"/>
              </a:lnSpc>
            </a:pPr>
            <a:r>
              <a:rPr lang="en-US" sz="10517">
                <a:solidFill>
                  <a:srgbClr val="000066"/>
                </a:solidFill>
                <a:latin typeface="Montserrat"/>
                <a:ea typeface="Montserrat"/>
                <a:cs typeface="Montserrat"/>
                <a:sym typeface="Montserrat"/>
              </a:rPr>
              <a:t>Conclusion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2333468" y="4195512"/>
            <a:ext cx="13621064" cy="4002469"/>
            <a:chOff x="0" y="0"/>
            <a:chExt cx="3587441" cy="1054148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587441" cy="1054148"/>
            </a:xfrm>
            <a:custGeom>
              <a:avLst/>
              <a:gdLst/>
              <a:ahLst/>
              <a:cxnLst/>
              <a:rect r="r" b="b" t="t" l="l"/>
              <a:pathLst>
                <a:path h="1054148" w="3587441">
                  <a:moveTo>
                    <a:pt x="37513" y="0"/>
                  </a:moveTo>
                  <a:lnTo>
                    <a:pt x="3549928" y="0"/>
                  </a:lnTo>
                  <a:cubicBezTo>
                    <a:pt x="3559877" y="0"/>
                    <a:pt x="3569419" y="3952"/>
                    <a:pt x="3576453" y="10987"/>
                  </a:cubicBezTo>
                  <a:cubicBezTo>
                    <a:pt x="3583489" y="18022"/>
                    <a:pt x="3587441" y="27564"/>
                    <a:pt x="3587441" y="37513"/>
                  </a:cubicBezTo>
                  <a:lnTo>
                    <a:pt x="3587441" y="1016635"/>
                  </a:lnTo>
                  <a:cubicBezTo>
                    <a:pt x="3587441" y="1026584"/>
                    <a:pt x="3583489" y="1036126"/>
                    <a:pt x="3576453" y="1043161"/>
                  </a:cubicBezTo>
                  <a:cubicBezTo>
                    <a:pt x="3569419" y="1050196"/>
                    <a:pt x="3559877" y="1054148"/>
                    <a:pt x="3549928" y="1054148"/>
                  </a:cubicBezTo>
                  <a:lnTo>
                    <a:pt x="37513" y="1054148"/>
                  </a:lnTo>
                  <a:cubicBezTo>
                    <a:pt x="27564" y="1054148"/>
                    <a:pt x="18022" y="1050196"/>
                    <a:pt x="10987" y="1043161"/>
                  </a:cubicBezTo>
                  <a:cubicBezTo>
                    <a:pt x="3952" y="1036126"/>
                    <a:pt x="0" y="1026584"/>
                    <a:pt x="0" y="1016635"/>
                  </a:cubicBezTo>
                  <a:lnTo>
                    <a:pt x="0" y="37513"/>
                  </a:lnTo>
                  <a:cubicBezTo>
                    <a:pt x="0" y="27564"/>
                    <a:pt x="3952" y="18022"/>
                    <a:pt x="10987" y="10987"/>
                  </a:cubicBezTo>
                  <a:cubicBezTo>
                    <a:pt x="18022" y="3952"/>
                    <a:pt x="27564" y="0"/>
                    <a:pt x="37513" y="0"/>
                  </a:cubicBezTo>
                  <a:close/>
                </a:path>
              </a:pathLst>
            </a:custGeom>
            <a:solidFill>
              <a:srgbClr val="46BEF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3587441" cy="108272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43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3480288" y="5133975"/>
            <a:ext cx="11701066" cy="2524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43"/>
              </a:lnSpc>
            </a:pPr>
            <a:r>
              <a:rPr lang="en-US" sz="2786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The IE Repository is a core institutional infrastructure for managing, sharing and preserving academic knowledge.</a:t>
            </a:r>
          </a:p>
          <a:p>
            <a:pPr algn="l">
              <a:lnSpc>
                <a:spcPts val="3343"/>
              </a:lnSpc>
            </a:pPr>
          </a:p>
          <a:p>
            <a:pPr algn="l">
              <a:lnSpc>
                <a:spcPts val="3343"/>
              </a:lnSpc>
            </a:pPr>
            <a:r>
              <a:rPr lang="en-US" sz="2786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It supports visibility, policy compliance and long-term sustainability within the European open science framework.</a:t>
            </a:r>
          </a:p>
          <a:p>
            <a:pPr algn="l">
              <a:lnSpc>
                <a:spcPts val="3343"/>
              </a:lnSpc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3293467" y="4334818"/>
            <a:ext cx="11701066" cy="5308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7"/>
              </a:lnSpc>
            </a:pPr>
            <a:r>
              <a:rPr lang="en-US" b="true" sz="3293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Why IE Repositories Matter</a:t>
            </a:r>
          </a:p>
        </p:txBody>
      </p:sp>
      <p:grpSp>
        <p:nvGrpSpPr>
          <p:cNvPr name="Group 8" id="8"/>
          <p:cNvGrpSpPr/>
          <p:nvPr/>
        </p:nvGrpSpPr>
        <p:grpSpPr>
          <a:xfrm rot="-9305284">
            <a:off x="-2826257" y="2179602"/>
            <a:ext cx="4155893" cy="4155893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66">
                <a:alpha val="45882"/>
              </a:srgbClr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62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5181354" y="-873868"/>
            <a:ext cx="4155893" cy="4155893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66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62"/>
                </a:lnSpc>
              </a:pPr>
            </a:p>
          </p:txBody>
        </p:sp>
      </p:grp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>
  <p:cSld>
    <p:bg>
      <p:bgPr>
        <a:solidFill>
          <a:srgbClr val="00006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136712" y="2764804"/>
            <a:ext cx="12339420" cy="45097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131"/>
              </a:lnSpc>
            </a:pPr>
            <a:r>
              <a:rPr lang="en-US" sz="1295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THANK </a:t>
            </a:r>
          </a:p>
          <a:p>
            <a:pPr algn="ctr">
              <a:lnSpc>
                <a:spcPts val="18131"/>
              </a:lnSpc>
            </a:pPr>
            <a:r>
              <a:rPr lang="en-US" sz="1295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YOU</a:t>
            </a:r>
          </a:p>
        </p:txBody>
      </p:sp>
      <p:grpSp>
        <p:nvGrpSpPr>
          <p:cNvPr name="Group 3" id="3"/>
          <p:cNvGrpSpPr/>
          <p:nvPr/>
        </p:nvGrpSpPr>
        <p:grpSpPr>
          <a:xfrm rot="-9305284">
            <a:off x="-2435045" y="67965"/>
            <a:ext cx="4155893" cy="4155893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45882"/>
              </a:srgbClr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62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6210054" y="7180354"/>
            <a:ext cx="4155893" cy="4155893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6BEF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562"/>
                </a:lnSpc>
              </a:p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DAHAim_23W4</dc:identifier>
  <dcterms:modified xsi:type="dcterms:W3CDTF">2011-08-01T06:04:30Z</dcterms:modified>
  <cp:revision>1</cp:revision>
  <dc:title>Repositories as a Key Infrastructure for Research Support.</dc:title>
</cp:coreProperties>
</file>